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ebas Neue Bold" charset="1" panose="020B0606020202050201"/>
      <p:regular r:id="rId20"/>
    </p:embeddedFont>
    <p:embeddedFont>
      <p:font typeface="Raleway Bold" charset="1" panose="00000000000000000000"/>
      <p:regular r:id="rId21"/>
    </p:embeddedFont>
    <p:embeddedFont>
      <p:font typeface="Raleway" charset="1" panose="00000000000000000000"/>
      <p:regular r:id="rId22"/>
    </p:embeddedFont>
    <p:embeddedFont>
      <p:font typeface="Montserrat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3163" y="1500333"/>
            <a:ext cx="7387257" cy="738725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32374" y="1028700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63737" y="2440148"/>
            <a:ext cx="5916396" cy="5507627"/>
          </a:xfrm>
          <a:custGeom>
            <a:avLst/>
            <a:gdLst/>
            <a:ahLst/>
            <a:cxnLst/>
            <a:rect r="r" b="b" t="t" l="l"/>
            <a:pathLst>
              <a:path h="5507627" w="5916396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5628" y="4666531"/>
            <a:ext cx="8378372" cy="1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1192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SALE DASHBOARD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73092" y="5940470"/>
            <a:ext cx="6602343" cy="336119"/>
          </a:xfrm>
          <a:custGeom>
            <a:avLst/>
            <a:gdLst/>
            <a:ahLst/>
            <a:cxnLst/>
            <a:rect r="r" b="b" t="t" l="l"/>
            <a:pathLst>
              <a:path h="336119" w="6602343">
                <a:moveTo>
                  <a:pt x="0" y="0"/>
                </a:moveTo>
                <a:lnTo>
                  <a:pt x="6602343" y="0"/>
                </a:lnTo>
                <a:lnTo>
                  <a:pt x="6602343" y="336120"/>
                </a:lnTo>
                <a:lnTo>
                  <a:pt x="0" y="33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45465" y="6448040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91936" y="552280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23809" y="3281034"/>
            <a:ext cx="7720191" cy="160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1192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 - COMMERCE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92856" y="8741720"/>
            <a:ext cx="338855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3809" y="6855081"/>
            <a:ext cx="7067384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BY KEERTHI REDDY &amp;  YAZHINI 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12" y="1266581"/>
            <a:ext cx="9287792" cy="4545089"/>
          </a:xfrm>
          <a:custGeom>
            <a:avLst/>
            <a:gdLst/>
            <a:ahLst/>
            <a:cxnLst/>
            <a:rect r="r" b="b" t="t" l="l"/>
            <a:pathLst>
              <a:path h="4545089" w="9287792">
                <a:moveTo>
                  <a:pt x="0" y="0"/>
                </a:moveTo>
                <a:lnTo>
                  <a:pt x="9287792" y="0"/>
                </a:lnTo>
                <a:lnTo>
                  <a:pt x="9287792" y="4545090"/>
                </a:lnTo>
                <a:lnTo>
                  <a:pt x="0" y="4545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10337" y="1186931"/>
            <a:ext cx="8006107" cy="4624740"/>
          </a:xfrm>
          <a:custGeom>
            <a:avLst/>
            <a:gdLst/>
            <a:ahLst/>
            <a:cxnLst/>
            <a:rect r="r" b="b" t="t" l="l"/>
            <a:pathLst>
              <a:path h="4624740" w="8006107">
                <a:moveTo>
                  <a:pt x="0" y="0"/>
                </a:moveTo>
                <a:lnTo>
                  <a:pt x="8006108" y="0"/>
                </a:lnTo>
                <a:lnTo>
                  <a:pt x="8006108" y="4624740"/>
                </a:lnTo>
                <a:lnTo>
                  <a:pt x="0" y="462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53615" y="6021075"/>
            <a:ext cx="6826073" cy="3750318"/>
          </a:xfrm>
          <a:custGeom>
            <a:avLst/>
            <a:gdLst/>
            <a:ahLst/>
            <a:cxnLst/>
            <a:rect r="r" b="b" t="t" l="l"/>
            <a:pathLst>
              <a:path h="3750318" w="6826073">
                <a:moveTo>
                  <a:pt x="0" y="0"/>
                </a:moveTo>
                <a:lnTo>
                  <a:pt x="6826074" y="0"/>
                </a:lnTo>
                <a:lnTo>
                  <a:pt x="6826074" y="3750318"/>
                </a:lnTo>
                <a:lnTo>
                  <a:pt x="0" y="3750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831381" y="142875"/>
            <a:ext cx="5385535" cy="112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OUTPUT: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42570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563544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679441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35991" y="1611664"/>
            <a:ext cx="5630367" cy="7443995"/>
          </a:xfrm>
          <a:custGeom>
            <a:avLst/>
            <a:gdLst/>
            <a:ahLst/>
            <a:cxnLst/>
            <a:rect r="r" b="b" t="t" l="l"/>
            <a:pathLst>
              <a:path h="7443995" w="5630367">
                <a:moveTo>
                  <a:pt x="0" y="0"/>
                </a:moveTo>
                <a:lnTo>
                  <a:pt x="5630368" y="0"/>
                </a:lnTo>
                <a:lnTo>
                  <a:pt x="5630368" y="7443995"/>
                </a:lnTo>
                <a:lnTo>
                  <a:pt x="0" y="744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40895"/>
            <a:ext cx="5385535" cy="112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Challenges in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2554" y="5438042"/>
            <a:ext cx="6987675" cy="155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Handling Large Datasets – Analyzing massive datasets requires efficient storage, processing power, and optimization techniques to avoid performance bottlenecks.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2554" y="7658273"/>
            <a:ext cx="6987675" cy="163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Data Privacy &amp; Security – Ensuring compliance with regulations (like GDPR) while protecting sensitive customer data is a major challenge in analytics.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356035" y="3164673"/>
            <a:ext cx="2204928" cy="220492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15790" y="4461080"/>
            <a:ext cx="2204928" cy="220492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316162" y="-1284995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8"/>
                </a:lnTo>
                <a:lnTo>
                  <a:pt x="0" y="360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12554" y="3819652"/>
            <a:ext cx="6987675" cy="1323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QUALITY ISSUES – INCOMPLETE, INCONSISTENT, OR INCORRECT DATA CAN LEAD TO INACCURATE INSIGHTS, REQUIRING EXTENSIVE CLEANING AND PREPROCESSING.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2472" y="2199391"/>
            <a:ext cx="5385535" cy="112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41841"/>
            <a:ext cx="5385535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FUTURE SCOPE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5295" y="2607657"/>
            <a:ext cx="14462505" cy="745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0018" indent="-285009" lvl="1">
              <a:lnSpc>
                <a:spcPts val="3696"/>
              </a:lnSpc>
              <a:buFont typeface="Arial"/>
              <a:buChar char="•"/>
            </a:pPr>
            <a:r>
              <a:rPr lang="en-US" b="true" sz="26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Advanced Predictive Analytics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 AI &amp; ML models to predict future sales trends.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time series forecasting (ARIMA, LSTM) to anticipate seasonal sales patterns.</a:t>
            </a:r>
          </a:p>
          <a:p>
            <a:pPr algn="just" marL="570018" indent="-285009" lvl="1">
              <a:lnSpc>
                <a:spcPts val="3696"/>
              </a:lnSpc>
              <a:buFont typeface="Arial"/>
              <a:buChar char="•"/>
            </a:pPr>
            <a:r>
              <a:rPr lang="en-US" b="true" sz="26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b="true" sz="26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Segmentation &amp; Personalization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Apply clustering techniques (K-Means, DBSCAN) to segment customers based on buying behavior.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recommendation engines to provide personalized product suggestions.</a:t>
            </a:r>
          </a:p>
          <a:p>
            <a:pPr algn="just" marL="570018" indent="-285009" lvl="1">
              <a:lnSpc>
                <a:spcPts val="3696"/>
              </a:lnSpc>
              <a:buFont typeface="Arial"/>
              <a:buChar char="•"/>
            </a:pPr>
            <a:r>
              <a:rPr lang="en-US" b="true" sz="26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b="true" sz="26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Sales Monitoring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Integrate IoT &amp; real-time analytics for live tracking of stock levels, order processing, and delivery updates.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Enhanced Data Visualization &amp; Automation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Utilize automated dashboards with AI-driven insights for dynamic decision-making.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Incorporate voice-based analytics for hands-free insights (e.g., using AI chatbots).</a:t>
            </a:r>
          </a:p>
          <a:p>
            <a:pPr algn="just" marL="570018" indent="-285009" lvl="1">
              <a:lnSpc>
                <a:spcPts val="3696"/>
              </a:lnSpc>
              <a:buFont typeface="Arial"/>
              <a:buChar char="•"/>
            </a:pPr>
            <a:r>
              <a:rPr lang="en-US" b="true" sz="26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b="true" sz="26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Omnichannel Sales &amp; Marketing Integration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Track sales across multiple platforms (Amazon, Shopify, Social Media).</a:t>
            </a:r>
          </a:p>
          <a:p>
            <a:pPr algn="just">
              <a:lnSpc>
                <a:spcPts val="3696"/>
              </a:lnSpc>
            </a:pPr>
            <a:r>
              <a:rPr lang="en-US" sz="26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sentiment analysis on reviews and social media feedback for business improvement.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59815" y="-827651"/>
            <a:ext cx="9739838" cy="49223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04022"/>
            <a:ext cx="5663047" cy="4478956"/>
          </a:xfrm>
          <a:custGeom>
            <a:avLst/>
            <a:gdLst/>
            <a:ahLst/>
            <a:cxnLst/>
            <a:rect r="r" b="b" t="t" l="l"/>
            <a:pathLst>
              <a:path h="4478956" w="5663047">
                <a:moveTo>
                  <a:pt x="0" y="0"/>
                </a:moveTo>
                <a:lnTo>
                  <a:pt x="5663047" y="0"/>
                </a:lnTo>
                <a:lnTo>
                  <a:pt x="5663047" y="4478956"/>
                </a:lnTo>
                <a:lnTo>
                  <a:pt x="0" y="447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6197" y="1171575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08520" y="2425374"/>
            <a:ext cx="8986597" cy="585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376" indent="-328188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The E-commerce Sales Dashboard provides valuable insights into customer purchases, profit trends, and top-selling products.</a:t>
            </a:r>
          </a:p>
          <a:p>
            <a:pPr algn="l" marL="656376" indent="-328188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helps businesses optimize inventory, enhance marketing strategies, and improve customer satisfaction using data-driven decisions.</a:t>
            </a:r>
          </a:p>
          <a:p>
            <a:pPr algn="l" marL="656376" indent="-328188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Future advancements in AI, machine learning, and automation will further refine decision-making, boosting revenue and customer engagement.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82854" y="2139641"/>
            <a:ext cx="5522291" cy="55222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34622" y="4052937"/>
            <a:ext cx="6229901" cy="232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4335" y="4052933"/>
            <a:ext cx="3877436" cy="232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63023" y="4969027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9" y="0"/>
                </a:lnTo>
                <a:lnTo>
                  <a:pt x="5034669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44121" y="2562375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63235" y="6053340"/>
            <a:ext cx="4161530" cy="60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ANALYSIS IS KEY TO BUSINESS GROWTH AND SUCCESS!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795" y="1028700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97443" y="4853279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40328" y="538284"/>
            <a:ext cx="5385535" cy="112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85699" y="1930756"/>
            <a:ext cx="13788884" cy="771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786" indent="-31739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 E-Commerce Sales Dashboard is a data visualization tool that provides insights into an online store’s performance. It helps businesses track key sales metrics, customer behavior, product performance, and profitability in real time.</a:t>
            </a:r>
          </a:p>
          <a:p>
            <a:pPr algn="l">
              <a:lnSpc>
                <a:spcPts val="4116"/>
              </a:lnSpc>
            </a:pPr>
          </a:p>
          <a:p>
            <a:pPr algn="l" marL="634786" indent="-31739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the rise of digital commerce, businesses need efficient tools to analyze vast amounts of sales data. A well-designed dashboard offers:</a:t>
            </a:r>
          </a:p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✅ Real-time tracking of sales and profits</a:t>
            </a:r>
          </a:p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✅ Customer segmentation based on buying behavior</a:t>
            </a:r>
          </a:p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✅ Inventory management insights to prevent stockouts or overstocking</a:t>
            </a:r>
          </a:p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✅ Trend analysis to forecast demand and optimize marketing strategies</a:t>
            </a:r>
          </a:p>
          <a:p>
            <a:pPr algn="l">
              <a:lnSpc>
                <a:spcPts val="4116"/>
              </a:lnSpc>
            </a:pPr>
          </a:p>
          <a:p>
            <a:pPr algn="l" marL="634786" indent="-31739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Using tools like Power BI, Tableau, Python, and SQL, businesses can create interactive dashboards that enable data-driven decision-making, improving overall efficiency and growth.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26724" y="4464767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6724" y="5525521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6724" y="6586275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3"/>
                </a:lnTo>
                <a:lnTo>
                  <a:pt x="0" y="6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6724" y="7647030"/>
            <a:ext cx="674722" cy="674722"/>
          </a:xfrm>
          <a:custGeom>
            <a:avLst/>
            <a:gdLst/>
            <a:ahLst/>
            <a:cxnLst/>
            <a:rect r="r" b="b" t="t" l="l"/>
            <a:pathLst>
              <a:path h="674722" w="674722">
                <a:moveTo>
                  <a:pt x="0" y="0"/>
                </a:moveTo>
                <a:lnTo>
                  <a:pt x="674722" y="0"/>
                </a:lnTo>
                <a:lnTo>
                  <a:pt x="674722" y="674722"/>
                </a:lnTo>
                <a:lnTo>
                  <a:pt x="0" y="67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31399" y="2680302"/>
            <a:ext cx="5905397" cy="59053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3809" y="3515896"/>
            <a:ext cx="5663047" cy="4478956"/>
          </a:xfrm>
          <a:custGeom>
            <a:avLst/>
            <a:gdLst/>
            <a:ahLst/>
            <a:cxnLst/>
            <a:rect r="r" b="b" t="t" l="l"/>
            <a:pathLst>
              <a:path h="4478956" w="5663047">
                <a:moveTo>
                  <a:pt x="0" y="0"/>
                </a:moveTo>
                <a:lnTo>
                  <a:pt x="5663048" y="0"/>
                </a:lnTo>
                <a:lnTo>
                  <a:pt x="5663048" y="4478956"/>
                </a:lnTo>
                <a:lnTo>
                  <a:pt x="0" y="4478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26724" y="2282516"/>
            <a:ext cx="6706783" cy="112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Collection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6724" y="3249026"/>
            <a:ext cx="5385535" cy="112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Methods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417142"/>
            <a:ext cx="6987675" cy="68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Data Sources: E-commerce transaction logs, customer databases, and product inventory records.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5434244"/>
            <a:ext cx="6987675" cy="68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Data Points Collected: Order ID, Customer ID, Product Name, Category, Price, Quantity, Profit, Order Status, and Date.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6538650"/>
            <a:ext cx="6987675" cy="68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Tools Used: Power BI for visualization, SQL for data extraction, and Excel for preprocessing.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7599405"/>
            <a:ext cx="6987675" cy="68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Data Frequency: Daily updates to track real-time sales performance.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5982" y="3786015"/>
            <a:ext cx="5125828" cy="5003330"/>
            <a:chOff x="0" y="0"/>
            <a:chExt cx="1100724" cy="10744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0724" cy="1074418"/>
            </a:xfrm>
            <a:custGeom>
              <a:avLst/>
              <a:gdLst/>
              <a:ahLst/>
              <a:cxnLst/>
              <a:rect r="r" b="b" t="t" l="l"/>
              <a:pathLst>
                <a:path h="1074418" w="1100724">
                  <a:moveTo>
                    <a:pt x="550362" y="0"/>
                  </a:moveTo>
                  <a:cubicBezTo>
                    <a:pt x="246405" y="0"/>
                    <a:pt x="0" y="240517"/>
                    <a:pt x="0" y="537209"/>
                  </a:cubicBezTo>
                  <a:cubicBezTo>
                    <a:pt x="0" y="833902"/>
                    <a:pt x="246405" y="1074418"/>
                    <a:pt x="550362" y="1074418"/>
                  </a:cubicBezTo>
                  <a:cubicBezTo>
                    <a:pt x="854318" y="1074418"/>
                    <a:pt x="1100724" y="833902"/>
                    <a:pt x="1100724" y="537209"/>
                  </a:cubicBezTo>
                  <a:cubicBezTo>
                    <a:pt x="1100724" y="240517"/>
                    <a:pt x="854318" y="0"/>
                    <a:pt x="5503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3193" y="62627"/>
              <a:ext cx="894338" cy="911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6434" y="3941840"/>
            <a:ext cx="5170333" cy="4994296"/>
            <a:chOff x="0" y="0"/>
            <a:chExt cx="1110281" cy="1072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0281" cy="1072478"/>
            </a:xfrm>
            <a:custGeom>
              <a:avLst/>
              <a:gdLst/>
              <a:ahLst/>
              <a:cxnLst/>
              <a:rect r="r" b="b" t="t" l="l"/>
              <a:pathLst>
                <a:path h="1072478" w="1110281">
                  <a:moveTo>
                    <a:pt x="555140" y="0"/>
                  </a:moveTo>
                  <a:cubicBezTo>
                    <a:pt x="248545" y="0"/>
                    <a:pt x="0" y="240082"/>
                    <a:pt x="0" y="536239"/>
                  </a:cubicBezTo>
                  <a:cubicBezTo>
                    <a:pt x="0" y="832396"/>
                    <a:pt x="248545" y="1072478"/>
                    <a:pt x="555140" y="1072478"/>
                  </a:cubicBezTo>
                  <a:cubicBezTo>
                    <a:pt x="861736" y="1072478"/>
                    <a:pt x="1110281" y="832396"/>
                    <a:pt x="1110281" y="536239"/>
                  </a:cubicBezTo>
                  <a:cubicBezTo>
                    <a:pt x="1110281" y="240082"/>
                    <a:pt x="861736" y="0"/>
                    <a:pt x="555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4089" y="62445"/>
              <a:ext cx="902103" cy="909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79976" y="3941840"/>
            <a:ext cx="5412880" cy="5141087"/>
            <a:chOff x="0" y="0"/>
            <a:chExt cx="1162365" cy="1104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2365" cy="1104000"/>
            </a:xfrm>
            <a:custGeom>
              <a:avLst/>
              <a:gdLst/>
              <a:ahLst/>
              <a:cxnLst/>
              <a:rect r="r" b="b" t="t" l="l"/>
              <a:pathLst>
                <a:path h="1104000" w="1162365">
                  <a:moveTo>
                    <a:pt x="581183" y="0"/>
                  </a:moveTo>
                  <a:cubicBezTo>
                    <a:pt x="260204" y="0"/>
                    <a:pt x="0" y="247139"/>
                    <a:pt x="0" y="552000"/>
                  </a:cubicBezTo>
                  <a:cubicBezTo>
                    <a:pt x="0" y="856861"/>
                    <a:pt x="260204" y="1104000"/>
                    <a:pt x="581183" y="1104000"/>
                  </a:cubicBezTo>
                  <a:cubicBezTo>
                    <a:pt x="902161" y="1104000"/>
                    <a:pt x="1162365" y="856861"/>
                    <a:pt x="1162365" y="552000"/>
                  </a:cubicBezTo>
                  <a:cubicBezTo>
                    <a:pt x="1162365" y="247139"/>
                    <a:pt x="902161" y="0"/>
                    <a:pt x="581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8972" y="65400"/>
              <a:ext cx="944422" cy="935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3939574" y="213964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38272" y="1171575"/>
            <a:ext cx="5385535" cy="112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Tools for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51232" y="2282516"/>
            <a:ext cx="5385535" cy="112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00965" y="4826141"/>
            <a:ext cx="3702695" cy="3553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566" indent="-199783" lvl="1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Google Analytics – If you need real-time tracking of user behavior and conversions.</a:t>
            </a:r>
          </a:p>
          <a:p>
            <a:pPr algn="l" marL="399566" indent="-199783" lvl="1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SQL (MySQL, PostgreSQL, or Microsoft SQL Server) – Ideal for structured e-commerce transaction data.</a:t>
            </a:r>
          </a:p>
          <a:p>
            <a:pPr algn="l" marL="399566" indent="-199783" lvl="1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Microsoft Excel – Useful for quick data storage and manipulation.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56301" y="5260115"/>
            <a:ext cx="3891523" cy="311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4074" indent="-182037" lvl="1">
              <a:lnSpc>
                <a:spcPts val="2360"/>
              </a:lnSpc>
              <a:buFont typeface="Arial"/>
              <a:buChar char="•"/>
            </a:pPr>
            <a:r>
              <a:rPr lang="en-US" sz="168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Python (Pandas, NumPy) – Best for handling large datasets, filtering, and feature engineering.</a:t>
            </a:r>
          </a:p>
          <a:p>
            <a:pPr algn="l">
              <a:lnSpc>
                <a:spcPts val="1749"/>
              </a:lnSpc>
            </a:pPr>
          </a:p>
          <a:p>
            <a:pPr algn="l" marL="342484" indent="-171242" lvl="1">
              <a:lnSpc>
                <a:spcPts val="2220"/>
              </a:lnSpc>
              <a:buFont typeface="Arial"/>
              <a:buChar char="•"/>
            </a:pPr>
            <a:r>
              <a:rPr lang="en-US" sz="158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Power Query (in Power BI &amp; Excel) – If you're working within Power BI, this is great for data transformations</a:t>
            </a:r>
          </a:p>
          <a:p>
            <a:pPr algn="l">
              <a:lnSpc>
                <a:spcPts val="2360"/>
              </a:lnSpc>
            </a:pPr>
          </a:p>
          <a:p>
            <a:pPr algn="l" marL="364074" indent="-182037" lvl="1">
              <a:lnSpc>
                <a:spcPts val="2360"/>
              </a:lnSpc>
              <a:buFont typeface="Arial"/>
              <a:buChar char="•"/>
            </a:pPr>
            <a:r>
              <a:rPr lang="en-US" sz="168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SQL Queries – To filter and aggregate data efficiently before visualization.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0465" y="5333315"/>
            <a:ext cx="4058835" cy="319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1064" indent="-165532" lvl="1">
              <a:lnSpc>
                <a:spcPts val="2146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Power BI (Recommended –  Best for real-time dashboards. Supports interactive charts and KPI tracking .Can integrate with SQL, Excel, and cloud databases.</a:t>
            </a:r>
          </a:p>
          <a:p>
            <a:pPr algn="l">
              <a:lnSpc>
                <a:spcPts val="2146"/>
              </a:lnSpc>
            </a:pPr>
          </a:p>
          <a:p>
            <a:pPr algn="l" marL="331064" indent="-165532" lvl="1">
              <a:lnSpc>
                <a:spcPts val="2146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Tableau – If you need more advanced drag-and-drop visual analytics.</a:t>
            </a:r>
          </a:p>
          <a:p>
            <a:pPr algn="l">
              <a:lnSpc>
                <a:spcPts val="2146"/>
              </a:lnSpc>
            </a:pPr>
          </a:p>
          <a:p>
            <a:pPr algn="l" marL="331064" indent="-165532" lvl="1">
              <a:lnSpc>
                <a:spcPts val="2146"/>
              </a:lnSpc>
              <a:buFont typeface="Arial"/>
              <a:buChar char="•"/>
            </a:pPr>
            <a:r>
              <a:rPr lang="en-US" sz="15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Google Data Studio – Good for free online dashboards (but limited for deep analysis).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913343" y="2275928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88291" y="4087757"/>
            <a:ext cx="3215369" cy="71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b="true" sz="2040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 Data Collection &amp; Storage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16035" y="4423796"/>
            <a:ext cx="2271131" cy="71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8"/>
              </a:lnSpc>
              <a:spcBef>
                <a:spcPct val="0"/>
              </a:spcBef>
            </a:pPr>
            <a:r>
              <a:rPr lang="en-US" b="true" sz="2034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 Data Processing &amp; Cleaning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01940" y="4423796"/>
            <a:ext cx="3255885" cy="71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b="true" sz="2040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Data Visualization &amp; Business Intelligence (BI)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87347" y="1380564"/>
            <a:ext cx="7899128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Marketing Channel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87347" y="2649720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6285" y="3711851"/>
            <a:ext cx="7720191" cy="631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Sales Contribution by Source: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Google Ads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Instagram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Email Campaigns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Direct Traffic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Which marketing channels drive the most conversions?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Cost-effectiveness analysis of each channel</a:t>
            </a:r>
          </a:p>
          <a:p>
            <a:pPr algn="l">
              <a:lnSpc>
                <a:spcPts val="3836"/>
              </a:lnSpc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Visual Elements: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 chart: Sales contribution by marketing channel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Funnel chart: Conversion rates for each channel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3437" y="2249706"/>
            <a:ext cx="7225176" cy="65763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2266" y="4743158"/>
            <a:ext cx="6547788" cy="3688107"/>
            <a:chOff x="0" y="0"/>
            <a:chExt cx="1724520" cy="971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4520" cy="971353"/>
            </a:xfrm>
            <a:custGeom>
              <a:avLst/>
              <a:gdLst/>
              <a:ahLst/>
              <a:cxnLst/>
              <a:rect r="r" b="b" t="t" l="l"/>
              <a:pathLst>
                <a:path h="971353" w="1724520">
                  <a:moveTo>
                    <a:pt x="60301" y="0"/>
                  </a:moveTo>
                  <a:lnTo>
                    <a:pt x="1664219" y="0"/>
                  </a:lnTo>
                  <a:cubicBezTo>
                    <a:pt x="1697523" y="0"/>
                    <a:pt x="1724520" y="26998"/>
                    <a:pt x="1724520" y="60301"/>
                  </a:cubicBezTo>
                  <a:lnTo>
                    <a:pt x="1724520" y="911052"/>
                  </a:lnTo>
                  <a:cubicBezTo>
                    <a:pt x="1724520" y="944356"/>
                    <a:pt x="1697523" y="971353"/>
                    <a:pt x="1664219" y="971353"/>
                  </a:cubicBezTo>
                  <a:lnTo>
                    <a:pt x="60301" y="971353"/>
                  </a:lnTo>
                  <a:cubicBezTo>
                    <a:pt x="26998" y="971353"/>
                    <a:pt x="0" y="944356"/>
                    <a:pt x="0" y="911052"/>
                  </a:cubicBezTo>
                  <a:lnTo>
                    <a:pt x="0" y="60301"/>
                  </a:lnTo>
                  <a:cubicBezTo>
                    <a:pt x="0" y="26998"/>
                    <a:pt x="26998" y="0"/>
                    <a:pt x="603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4520" cy="1009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5965" y="2282516"/>
            <a:ext cx="5176069" cy="112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Sales Trend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93026" y="3249026"/>
            <a:ext cx="8301948" cy="112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2266" y="4855124"/>
            <a:ext cx="5225333" cy="3397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Daily/Monthly Sales Trends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Identify peak sales days/months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Seasonality in sales (e.g., holiday sales spikes)</a:t>
            </a:r>
          </a:p>
          <a:p>
            <a:pPr algn="l" marL="591608" indent="-295804" lvl="1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Identify any declines and possible reasons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23809" y="4371065"/>
            <a:ext cx="1216595" cy="12165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73843" y="4743158"/>
            <a:ext cx="6547788" cy="3688107"/>
            <a:chOff x="0" y="0"/>
            <a:chExt cx="1724520" cy="9713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24520" cy="971353"/>
            </a:xfrm>
            <a:custGeom>
              <a:avLst/>
              <a:gdLst/>
              <a:ahLst/>
              <a:cxnLst/>
              <a:rect r="r" b="b" t="t" l="l"/>
              <a:pathLst>
                <a:path h="971353" w="1724520">
                  <a:moveTo>
                    <a:pt x="60301" y="0"/>
                  </a:moveTo>
                  <a:lnTo>
                    <a:pt x="1664219" y="0"/>
                  </a:lnTo>
                  <a:cubicBezTo>
                    <a:pt x="1697523" y="0"/>
                    <a:pt x="1724520" y="26998"/>
                    <a:pt x="1724520" y="60301"/>
                  </a:cubicBezTo>
                  <a:lnTo>
                    <a:pt x="1724520" y="911052"/>
                  </a:lnTo>
                  <a:cubicBezTo>
                    <a:pt x="1724520" y="944356"/>
                    <a:pt x="1697523" y="971353"/>
                    <a:pt x="1664219" y="971353"/>
                  </a:cubicBezTo>
                  <a:lnTo>
                    <a:pt x="60301" y="971353"/>
                  </a:lnTo>
                  <a:cubicBezTo>
                    <a:pt x="26998" y="971353"/>
                    <a:pt x="0" y="944356"/>
                    <a:pt x="0" y="911052"/>
                  </a:cubicBezTo>
                  <a:lnTo>
                    <a:pt x="0" y="60301"/>
                  </a:lnTo>
                  <a:cubicBezTo>
                    <a:pt x="0" y="26998"/>
                    <a:pt x="26998" y="0"/>
                    <a:pt x="603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24520" cy="1009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353684" y="4748127"/>
            <a:ext cx="5225333" cy="360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Visual Elements:</a:t>
            </a:r>
          </a:p>
          <a:p>
            <a:pPr algn="l" marL="634786" indent="-31739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Line chart for sales over time</a:t>
            </a:r>
          </a:p>
          <a:p>
            <a:pPr algn="l" marL="634786" indent="-31739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Heatmap for peak sales days</a:t>
            </a:r>
          </a:p>
          <a:p>
            <a:pPr algn="l" marL="634786" indent="-31739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 chart comparing sales per month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745386" y="4371065"/>
            <a:ext cx="1216595" cy="121659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40972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3169" y="2023001"/>
            <a:ext cx="7408964" cy="112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Product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3809" y="3092782"/>
            <a:ext cx="5385535" cy="112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 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3169" y="4314118"/>
            <a:ext cx="8429153" cy="551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965" indent="-338983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Top 5 Best-selling Products</a:t>
            </a:r>
          </a:p>
          <a:p>
            <a:pPr algn="l" marL="677965" indent="-338983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Least Selling Products &amp; Possible Reasons</a:t>
            </a:r>
          </a:p>
          <a:p>
            <a:pPr algn="l" marL="677965" indent="-338983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Category-wise Sales Contribution (Electronics, Fashion, etc.)</a:t>
            </a:r>
          </a:p>
          <a:p>
            <a:pPr algn="l" marL="677965" indent="-338983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Identifying trending products vs. declining products</a:t>
            </a:r>
          </a:p>
          <a:p>
            <a:pPr algn="l">
              <a:lnSpc>
                <a:spcPts val="4396"/>
              </a:lnSpc>
            </a:pPr>
            <a:r>
              <a:rPr lang="en-US" sz="3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Visual Elements:</a:t>
            </a:r>
          </a:p>
          <a:p>
            <a:pPr algn="l" marL="677965" indent="-338983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 graph: Top 5 and bottom 5 products</a:t>
            </a:r>
          </a:p>
          <a:p>
            <a:pPr algn="l" marL="677965" indent="-338983" lvl="1">
              <a:lnSpc>
                <a:spcPts val="4396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Pie chart: Sales contribution by category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61841" y="1879617"/>
            <a:ext cx="7621045" cy="68998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2870" y="2504904"/>
            <a:ext cx="17042261" cy="7411578"/>
          </a:xfrm>
          <a:custGeom>
            <a:avLst/>
            <a:gdLst/>
            <a:ahLst/>
            <a:cxnLst/>
            <a:rect r="r" b="b" t="t" l="l"/>
            <a:pathLst>
              <a:path h="7411578" w="17042261">
                <a:moveTo>
                  <a:pt x="0" y="0"/>
                </a:moveTo>
                <a:lnTo>
                  <a:pt x="17042260" y="0"/>
                </a:lnTo>
                <a:lnTo>
                  <a:pt x="17042260" y="7411577"/>
                </a:lnTo>
                <a:lnTo>
                  <a:pt x="0" y="7411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5" t="-5837" r="0" b="-557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92856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51232" y="538285"/>
            <a:ext cx="6336242" cy="112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DASHBOARD USING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9380" y="1615761"/>
            <a:ext cx="5385535" cy="112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POWER BI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0085" y="142875"/>
            <a:ext cx="6336242" cy="112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PYTHON CODE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797031" y="329605"/>
            <a:ext cx="6583385" cy="69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3"/>
              </a:lnSpc>
            </a:pPr>
            <a:r>
              <a:rPr lang="en-US" b="true" sz="5113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 VISUALIZE THE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6141" y="956024"/>
            <a:ext cx="8264798" cy="985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import pandas as pd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import matplotlib.pyplot as plt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import seaborn as sns</a:t>
            </a:r>
          </a:p>
          <a:p>
            <a:pPr algn="l">
              <a:lnSpc>
                <a:spcPts val="3556"/>
              </a:lnSpc>
            </a:pP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# Load dataset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df = pd.read_csv("ecommerce_dashboard_dataset.csv")</a:t>
            </a:r>
          </a:p>
          <a:p>
            <a:pPr algn="l">
              <a:lnSpc>
                <a:spcPts val="3556"/>
              </a:lnSpc>
            </a:pP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# Ensure 'Date' column is in datetime format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df['Date'] = pd.to_datetime(df['Date'], errors='coerce')</a:t>
            </a:r>
          </a:p>
          <a:p>
            <a:pPr algn="l">
              <a:lnSpc>
                <a:spcPts val="3556"/>
              </a:lnSpc>
            </a:pP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# Display basic info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print(df.info())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# ---- 1️⃣ Sales Overview ----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total_sales = df["Total_Sales"].sum()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total_profit = df["Profit"].sum()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unique_customers = df["Customer_ID"].nunique()</a:t>
            </a:r>
          </a:p>
          <a:p>
            <a:pPr algn="l">
              <a:lnSpc>
                <a:spcPts val="3556"/>
              </a:lnSpc>
            </a:pP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print(f"Total Sales: {total_sales}")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print(f"Total Profit: {total_profit}")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print(f"Unique Customers: {unique_customers}")</a:t>
            </a:r>
          </a:p>
          <a:p>
            <a:pPr algn="l">
              <a:lnSpc>
                <a:spcPts val="3556"/>
              </a:lnSpc>
            </a:pPr>
          </a:p>
          <a:p>
            <a:pPr algn="l">
              <a:lnSpc>
                <a:spcPts val="355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339017" y="1218954"/>
            <a:ext cx="8195198" cy="88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# ---- 2️⃣ Sales Trend Over Time ----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plt.figure(figsize=(10, 5))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sales_trend = df.groupby(df['Date'].dt.to_period("M"))["Total_Sales"].sum()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sales_trend.plot(marker='o', linestyle='-', color='b')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plt.title('Sales Trend Over Time')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plt.xlabel('Month')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plt.ylabel('Total Sales')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plt.grid(True)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plt.show()</a:t>
            </a:r>
          </a:p>
          <a:p>
            <a:pPr algn="l">
              <a:lnSpc>
                <a:spcPts val="3187"/>
              </a:lnSpc>
            </a:pP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# ---- 3️⃣ Top 10 Best-Selling Products ----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top_products = df.groupby("Product_Name")["Total_Sales"].sum().sort_values(ascending=False).head(10)</a:t>
            </a:r>
          </a:p>
          <a:p>
            <a:pPr algn="l">
              <a:lnSpc>
                <a:spcPts val="3187"/>
              </a:lnSpc>
            </a:pP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plt.figure(figsize=(12, 6))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sns.barplot(x=top_products.values, y=top_products.index, palette="viridis")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plt.title("Top 10 Best-Selling Products")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plt.xlabel("Total Sales")</a:t>
            </a:r>
          </a:p>
          <a:p>
            <a:pPr algn="l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plt.ylabel("Product Name")</a:t>
            </a:r>
          </a:p>
          <a:p>
            <a:pPr algn="l">
              <a:lnSpc>
                <a:spcPts val="3187"/>
              </a:lnSpc>
              <a:spcBef>
                <a:spcPct val="0"/>
              </a:spcBef>
            </a:pPr>
            <a:r>
              <a:rPr lang="en-US" sz="227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plt.show()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DAGiF38cX-M</dc:identifier>
  <dcterms:modified xsi:type="dcterms:W3CDTF">2011-08-01T06:04:30Z</dcterms:modified>
  <cp:revision>1</cp:revision>
  <dc:title>Purple Illustration Modern Data Analysis For Business Presentation</dc:title>
</cp:coreProperties>
</file>